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5" r:id="rId1"/>
  </p:sldMasterIdLst>
  <p:sldIdLst>
    <p:sldId id="256" r:id="rId2"/>
    <p:sldId id="273" r:id="rId3"/>
    <p:sldId id="274" r:id="rId4"/>
    <p:sldId id="257" r:id="rId5"/>
    <p:sldId id="275" r:id="rId6"/>
    <p:sldId id="276" r:id="rId7"/>
    <p:sldId id="277" r:id="rId8"/>
    <p:sldId id="278" r:id="rId9"/>
    <p:sldId id="279" r:id="rId10"/>
    <p:sldId id="281" r:id="rId11"/>
    <p:sldId id="28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6" autoAdjust="0"/>
    <p:restoredTop sz="94660"/>
  </p:normalViewPr>
  <p:slideViewPr>
    <p:cSldViewPr snapToGrid="0">
      <p:cViewPr varScale="1">
        <p:scale>
          <a:sx n="83" d="100"/>
          <a:sy n="83" d="100"/>
        </p:scale>
        <p:origin x="566" y="53"/>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5369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45780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1382747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00862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1250142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767313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292089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3495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50458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11667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96074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8156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37207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132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18761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2639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5/8/2018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25714769"/>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43345" y="1570182"/>
            <a:ext cx="9707419" cy="2480651"/>
          </a:xfrm>
        </p:spPr>
        <p:txBody>
          <a:bodyPr/>
          <a:lstStyle/>
          <a:p>
            <a:pPr algn="ctr"/>
            <a:r>
              <a:rPr lang="en-US" sz="4800" b="1" dirty="0">
                <a:latin typeface="Times New Roman" panose="02020603050405020304" pitchFamily="18" charset="0"/>
                <a:ea typeface="Calibri" panose="020F0502020204030204" pitchFamily="34" charset="0"/>
              </a:rPr>
              <a:t>Performance Evaluation Game</a:t>
            </a:r>
            <a:br>
              <a:rPr lang="en-US" sz="4400" b="1" dirty="0">
                <a:latin typeface="Times New Roman" panose="02020603050405020304" pitchFamily="18" charset="0"/>
                <a:ea typeface="Calibri" panose="020F0502020204030204" pitchFamily="34" charset="0"/>
              </a:rPr>
            </a:br>
            <a:r>
              <a:rPr lang="en-US" sz="2800" dirty="0">
                <a:latin typeface="Times New Roman" panose="02020603050405020304" pitchFamily="18" charset="0"/>
                <a:ea typeface="Calibri" panose="020F0502020204030204" pitchFamily="34" charset="0"/>
              </a:rPr>
              <a:t>Evaluating Human Resources Problems with Game Theory </a:t>
            </a:r>
            <a:br>
              <a:rPr lang="en-US" sz="4400" b="1" dirty="0">
                <a:latin typeface="Times New Roman" panose="02020603050405020304" pitchFamily="18" charset="0"/>
                <a:ea typeface="Calibri" panose="020F0502020204030204" pitchFamily="34" charset="0"/>
              </a:rPr>
            </a:br>
            <a:endParaRPr lang="en-US" sz="4400" b="1" dirty="0"/>
          </a:p>
        </p:txBody>
      </p:sp>
      <p:sp>
        <p:nvSpPr>
          <p:cNvPr id="3" name="Subtitle 2"/>
          <p:cNvSpPr>
            <a:spLocks noGrp="1"/>
          </p:cNvSpPr>
          <p:nvPr>
            <p:ph type="subTitle" idx="1"/>
          </p:nvPr>
        </p:nvSpPr>
        <p:spPr>
          <a:xfrm>
            <a:off x="1331576" y="4074611"/>
            <a:ext cx="7766936" cy="1096899"/>
          </a:xfrm>
        </p:spPr>
        <p:txBody>
          <a:bodyPr/>
          <a:lstStyle/>
          <a:p>
            <a:pPr algn="ctr"/>
            <a:endParaRPr lang="en-US" dirty="0"/>
          </a:p>
          <a:p>
            <a:pPr algn="ctr"/>
            <a:r>
              <a:rPr lang="en-US" sz="2400" dirty="0"/>
              <a:t>Jared Seifter</a:t>
            </a:r>
          </a:p>
        </p:txBody>
      </p:sp>
      <p:pic>
        <p:nvPicPr>
          <p:cNvPr id="8" name="Audio 7">
            <a:hlinkClick r:id="" action="ppaction://media"/>
            <a:extLst>
              <a:ext uri="{FF2B5EF4-FFF2-40B4-BE49-F238E27FC236}">
                <a16:creationId xmlns:a16="http://schemas.microsoft.com/office/drawing/2014/main" id="{DEB28B4E-93CA-46AD-8E9A-9A71B2ADD23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34327491"/>
      </p:ext>
    </p:extLst>
  </p:cSld>
  <p:clrMapOvr>
    <a:masterClrMapping/>
  </p:clrMapOvr>
  <mc:AlternateContent xmlns:mc="http://schemas.openxmlformats.org/markup-compatibility/2006">
    <mc:Choice xmlns:p14="http://schemas.microsoft.com/office/powerpoint/2010/main" Requires="p14">
      <p:transition spd="slow" p14:dur="2000" advTm="10013"/>
    </mc:Choice>
    <mc:Fallback>
      <p:transition spd="slow" advTm="10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6F97B-5BAE-4231-A943-841A862BCB10}"/>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5130BF7E-7870-4BC7-B685-94A0CF00C317}"/>
              </a:ext>
            </a:extLst>
          </p:cNvPr>
          <p:cNvSpPr>
            <a:spLocks noGrp="1"/>
          </p:cNvSpPr>
          <p:nvPr>
            <p:ph idx="1"/>
          </p:nvPr>
        </p:nvSpPr>
        <p:spPr>
          <a:xfrm>
            <a:off x="677334" y="2160589"/>
            <a:ext cx="8596668" cy="4194029"/>
          </a:xfrm>
        </p:spPr>
        <p:txBody>
          <a:bodyPr/>
          <a:lstStyle/>
          <a:p>
            <a:r>
              <a:rPr lang="en-US" dirty="0"/>
              <a:t>The Microsoft Model reduces score inflation but performs worse overall in total error</a:t>
            </a:r>
          </a:p>
          <a:p>
            <a:endParaRPr lang="en-US" dirty="0"/>
          </a:p>
          <a:p>
            <a:r>
              <a:rPr lang="en-US" dirty="0"/>
              <a:t>The Recursive Model performs better than the Microsoft Model in total error while still reducing score inflation</a:t>
            </a:r>
          </a:p>
          <a:p>
            <a:endParaRPr lang="en-US" dirty="0"/>
          </a:p>
          <a:p>
            <a:r>
              <a:rPr lang="en-US" dirty="0"/>
              <a:t>The Initial Model has the lowest total error between all three models</a:t>
            </a:r>
          </a:p>
          <a:p>
            <a:endParaRPr lang="en-US" dirty="0"/>
          </a:p>
          <a:p>
            <a:r>
              <a:rPr lang="en-US" dirty="0"/>
              <a:t>The consistent positive skew in the Initial Model makes it easier for upper management to account for the error as the direction is likely known</a:t>
            </a:r>
          </a:p>
        </p:txBody>
      </p:sp>
      <p:pic>
        <p:nvPicPr>
          <p:cNvPr id="6" name="Audio 5">
            <a:hlinkClick r:id="" action="ppaction://media"/>
            <a:extLst>
              <a:ext uri="{FF2B5EF4-FFF2-40B4-BE49-F238E27FC236}">
                <a16:creationId xmlns:a16="http://schemas.microsoft.com/office/drawing/2014/main" id="{6168C4BA-3C05-4D85-BFD5-7DA79979FF3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94054209"/>
      </p:ext>
    </p:extLst>
  </p:cSld>
  <p:clrMapOvr>
    <a:masterClrMapping/>
  </p:clrMapOvr>
  <mc:AlternateContent xmlns:mc="http://schemas.openxmlformats.org/markup-compatibility/2006">
    <mc:Choice xmlns:p14="http://schemas.microsoft.com/office/powerpoint/2010/main" Requires="p14">
      <p:transition spd="slow" p14:dur="2000" advTm="157239"/>
    </mc:Choice>
    <mc:Fallback>
      <p:transition spd="slow" advTm="1572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6F97B-5BAE-4231-A943-841A862BCB10}"/>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5130BF7E-7870-4BC7-B685-94A0CF00C317}"/>
              </a:ext>
            </a:extLst>
          </p:cNvPr>
          <p:cNvSpPr>
            <a:spLocks noGrp="1"/>
          </p:cNvSpPr>
          <p:nvPr>
            <p:ph idx="1"/>
          </p:nvPr>
        </p:nvSpPr>
        <p:spPr>
          <a:xfrm>
            <a:off x="677334" y="2031999"/>
            <a:ext cx="8596668" cy="4826001"/>
          </a:xfrm>
        </p:spPr>
        <p:txBody>
          <a:bodyPr>
            <a:normAutofit/>
          </a:bodyPr>
          <a:lstStyle/>
          <a:p>
            <a:r>
              <a:rPr lang="en-US" dirty="0"/>
              <a:t>Explore the effect of other variables currently excluded to refine results such as promotions and motivation</a:t>
            </a:r>
          </a:p>
          <a:p>
            <a:endParaRPr lang="en-US" sz="1800" dirty="0"/>
          </a:p>
          <a:p>
            <a:r>
              <a:rPr lang="en-US" dirty="0"/>
              <a:t>A new potential model by including employee scores by managers as in the Initial Model combined with an intrateam and interteam score like in the Recursive Model </a:t>
            </a:r>
          </a:p>
          <a:p>
            <a:endParaRPr lang="en-US" dirty="0"/>
          </a:p>
          <a:p>
            <a:r>
              <a:rPr lang="en-US" dirty="0"/>
              <a:t>Enrich the Initial Model by translating manager ratings based on their average inflation with respect to other managers</a:t>
            </a:r>
          </a:p>
          <a:p>
            <a:endParaRPr lang="en-US" dirty="0"/>
          </a:p>
          <a:p>
            <a:r>
              <a:rPr lang="en-US" dirty="0"/>
              <a:t>Further empirical work on this subject is also extremely important to match with potential models and to test ideas in the real world with vastly more variables and complications</a:t>
            </a:r>
          </a:p>
        </p:txBody>
      </p:sp>
      <p:pic>
        <p:nvPicPr>
          <p:cNvPr id="4" name="Audio 3">
            <a:hlinkClick r:id="" action="ppaction://media"/>
            <a:extLst>
              <a:ext uri="{FF2B5EF4-FFF2-40B4-BE49-F238E27FC236}">
                <a16:creationId xmlns:a16="http://schemas.microsoft.com/office/drawing/2014/main" id="{A3A1932D-77E1-4799-94B7-C0DC7BB537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43213074"/>
      </p:ext>
    </p:extLst>
  </p:cSld>
  <p:clrMapOvr>
    <a:masterClrMapping/>
  </p:clrMapOvr>
  <mc:AlternateContent xmlns:mc="http://schemas.openxmlformats.org/markup-compatibility/2006">
    <mc:Choice xmlns:p14="http://schemas.microsoft.com/office/powerpoint/2010/main" Requires="p14">
      <p:transition spd="slow" p14:dur="2000" advTm="238933"/>
    </mc:Choice>
    <mc:Fallback>
      <p:transition spd="slow" advTm="2389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6F97B-5BAE-4231-A943-841A862BCB10}"/>
              </a:ext>
            </a:extLst>
          </p:cNvPr>
          <p:cNvSpPr>
            <a:spLocks noGrp="1"/>
          </p:cNvSpPr>
          <p:nvPr>
            <p:ph type="title"/>
          </p:nvPr>
        </p:nvSpPr>
        <p:spPr/>
        <p:txBody>
          <a:bodyPr/>
          <a:lstStyle/>
          <a:p>
            <a:r>
              <a:rPr lang="en-US" dirty="0"/>
              <a:t>Problem</a:t>
            </a:r>
          </a:p>
        </p:txBody>
      </p:sp>
      <p:sp>
        <p:nvSpPr>
          <p:cNvPr id="3" name="Content Placeholder 2">
            <a:extLst>
              <a:ext uri="{FF2B5EF4-FFF2-40B4-BE49-F238E27FC236}">
                <a16:creationId xmlns:a16="http://schemas.microsoft.com/office/drawing/2014/main" id="{5130BF7E-7870-4BC7-B685-94A0CF00C317}"/>
              </a:ext>
            </a:extLst>
          </p:cNvPr>
          <p:cNvSpPr>
            <a:spLocks noGrp="1"/>
          </p:cNvSpPr>
          <p:nvPr>
            <p:ph idx="1"/>
          </p:nvPr>
        </p:nvSpPr>
        <p:spPr/>
        <p:txBody>
          <a:bodyPr/>
          <a:lstStyle/>
          <a:p>
            <a:r>
              <a:rPr lang="en-US" dirty="0"/>
              <a:t>There is a lack of human resource data because of privacy concerns and company secrecy for competitive advantage</a:t>
            </a:r>
          </a:p>
          <a:p>
            <a:endParaRPr lang="en-US" dirty="0"/>
          </a:p>
          <a:p>
            <a:r>
              <a:rPr lang="en-US" dirty="0"/>
              <a:t>Empirical results available tend to look for optimization of turnover, productivity, and overall company performance, but these outcomes are not always in sync</a:t>
            </a:r>
          </a:p>
          <a:p>
            <a:endParaRPr lang="en-US" dirty="0"/>
          </a:p>
          <a:p>
            <a:r>
              <a:rPr lang="en-US" dirty="0"/>
              <a:t>It is difficult to tie these results causally to the specific human resource strategy because of the many confounding variables</a:t>
            </a:r>
          </a:p>
        </p:txBody>
      </p:sp>
      <p:pic>
        <p:nvPicPr>
          <p:cNvPr id="4" name="Audio 3">
            <a:hlinkClick r:id="" action="ppaction://media"/>
            <a:extLst>
              <a:ext uri="{FF2B5EF4-FFF2-40B4-BE49-F238E27FC236}">
                <a16:creationId xmlns:a16="http://schemas.microsoft.com/office/drawing/2014/main" id="{45CF4B61-1D9A-445A-8DC5-4DF230F019B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88236407"/>
      </p:ext>
    </p:extLst>
  </p:cSld>
  <p:clrMapOvr>
    <a:masterClrMapping/>
  </p:clrMapOvr>
  <mc:AlternateContent xmlns:mc="http://schemas.openxmlformats.org/markup-compatibility/2006">
    <mc:Choice xmlns:p14="http://schemas.microsoft.com/office/powerpoint/2010/main" Requires="p14">
      <p:transition spd="slow" p14:dur="2000" advTm="81245"/>
    </mc:Choice>
    <mc:Fallback>
      <p:transition spd="slow" advTm="812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6F97B-5BAE-4231-A943-841A862BCB10}"/>
              </a:ext>
            </a:extLst>
          </p:cNvPr>
          <p:cNvSpPr>
            <a:spLocks noGrp="1"/>
          </p:cNvSpPr>
          <p:nvPr>
            <p:ph type="title"/>
          </p:nvPr>
        </p:nvSpPr>
        <p:spPr/>
        <p:txBody>
          <a:bodyPr/>
          <a:lstStyle/>
          <a:p>
            <a:r>
              <a:rPr lang="en-US" dirty="0"/>
              <a:t>Problem</a:t>
            </a:r>
          </a:p>
        </p:txBody>
      </p:sp>
      <p:sp>
        <p:nvSpPr>
          <p:cNvPr id="3" name="Content Placeholder 2">
            <a:extLst>
              <a:ext uri="{FF2B5EF4-FFF2-40B4-BE49-F238E27FC236}">
                <a16:creationId xmlns:a16="http://schemas.microsoft.com/office/drawing/2014/main" id="{5130BF7E-7870-4BC7-B685-94A0CF00C317}"/>
              </a:ext>
            </a:extLst>
          </p:cNvPr>
          <p:cNvSpPr>
            <a:spLocks noGrp="1"/>
          </p:cNvSpPr>
          <p:nvPr>
            <p:ph idx="1"/>
          </p:nvPr>
        </p:nvSpPr>
        <p:spPr>
          <a:xfrm>
            <a:off x="677334" y="2160589"/>
            <a:ext cx="8596668" cy="3880773"/>
          </a:xfrm>
        </p:spPr>
        <p:txBody>
          <a:bodyPr/>
          <a:lstStyle/>
          <a:p>
            <a:r>
              <a:rPr lang="en-US" dirty="0"/>
              <a:t>There is a lack of human resource data because of privacy concerns and company secrecy for competitive advantage</a:t>
            </a:r>
          </a:p>
          <a:p>
            <a:endParaRPr lang="en-US" dirty="0"/>
          </a:p>
          <a:p>
            <a:r>
              <a:rPr lang="en-US" dirty="0"/>
              <a:t>Empirical results available tend to look for optimization of turnover, productivity, and overall company performance, but these outcomes are not always in sync</a:t>
            </a:r>
          </a:p>
          <a:p>
            <a:endParaRPr lang="en-US" dirty="0"/>
          </a:p>
          <a:p>
            <a:r>
              <a:rPr lang="en-US" dirty="0"/>
              <a:t>It is difficult to tie these results causally to the specific human resource strategy because of the many confounding variables</a:t>
            </a:r>
          </a:p>
        </p:txBody>
      </p:sp>
      <p:sp>
        <p:nvSpPr>
          <p:cNvPr id="4" name="Title 1">
            <a:extLst>
              <a:ext uri="{FF2B5EF4-FFF2-40B4-BE49-F238E27FC236}">
                <a16:creationId xmlns:a16="http://schemas.microsoft.com/office/drawing/2014/main" id="{C7D71902-E631-4ABB-836A-0FFFD9755C50}"/>
              </a:ext>
            </a:extLst>
          </p:cNvPr>
          <p:cNvSpPr txBox="1">
            <a:spLocks/>
          </p:cNvSpPr>
          <p:nvPr/>
        </p:nvSpPr>
        <p:spPr>
          <a:xfrm>
            <a:off x="677334" y="5684982"/>
            <a:ext cx="8596668"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b="1" dirty="0"/>
              <a:t>Solution: Theoretical modeling using game theory</a:t>
            </a:r>
          </a:p>
        </p:txBody>
      </p:sp>
      <p:pic>
        <p:nvPicPr>
          <p:cNvPr id="6" name="Audio 5">
            <a:hlinkClick r:id="" action="ppaction://media"/>
            <a:extLst>
              <a:ext uri="{FF2B5EF4-FFF2-40B4-BE49-F238E27FC236}">
                <a16:creationId xmlns:a16="http://schemas.microsoft.com/office/drawing/2014/main" id="{19825733-FB11-4423-8AC1-27879D6B19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669934277"/>
      </p:ext>
    </p:extLst>
  </p:cSld>
  <p:clrMapOvr>
    <a:masterClrMapping/>
  </p:clrMapOvr>
  <mc:AlternateContent xmlns:mc="http://schemas.openxmlformats.org/markup-compatibility/2006">
    <mc:Choice xmlns:p14="http://schemas.microsoft.com/office/powerpoint/2010/main" Requires="p14">
      <p:transition spd="slow" p14:dur="2000" advTm="4693"/>
    </mc:Choice>
    <mc:Fallback>
      <p:transition spd="slow" advTm="46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714" y="572654"/>
            <a:ext cx="10147685" cy="1320800"/>
          </a:xfrm>
        </p:spPr>
        <p:txBody>
          <a:bodyPr>
            <a:normAutofit/>
          </a:bodyPr>
          <a:lstStyle/>
          <a:p>
            <a:r>
              <a:rPr lang="en-US" sz="3400" dirty="0"/>
              <a:t>Optimizing the Performance Evaluation Game</a:t>
            </a:r>
          </a:p>
        </p:txBody>
      </p:sp>
      <p:sp>
        <p:nvSpPr>
          <p:cNvPr id="3" name="Content Placeholder 2"/>
          <p:cNvSpPr>
            <a:spLocks noGrp="1"/>
          </p:cNvSpPr>
          <p:nvPr>
            <p:ph idx="1"/>
          </p:nvPr>
        </p:nvSpPr>
        <p:spPr>
          <a:xfrm>
            <a:off x="677334" y="2160589"/>
            <a:ext cx="8596668" cy="4219739"/>
          </a:xfrm>
        </p:spPr>
        <p:txBody>
          <a:bodyPr>
            <a:normAutofit/>
          </a:bodyPr>
          <a:lstStyle/>
          <a:p>
            <a:r>
              <a:rPr lang="en-US" dirty="0"/>
              <a:t>The performance evaluation game is dynamic and quasi-cooperative because there are repeated performance evaluations at least once a year and individual supervisors and their employees often collude</a:t>
            </a:r>
          </a:p>
          <a:p>
            <a:endParaRPr lang="en-US" dirty="0"/>
          </a:p>
          <a:p>
            <a:r>
              <a:rPr lang="en-US" dirty="0"/>
              <a:t>There is also a strong reputation incentive for supervisors to get their employees promoted as their team’s performance reflects their management skills </a:t>
            </a:r>
          </a:p>
          <a:p>
            <a:endParaRPr lang="en-US" dirty="0"/>
          </a:p>
          <a:p>
            <a:r>
              <a:rPr lang="en-US" dirty="0"/>
              <a:t>To combat rating inflation, Microsoft used “stack ranking” in which each supervisor ranked the employees on their team, but this penalized members of the best teams that created the most innovative work because someone on the team had to get a low rating</a:t>
            </a:r>
          </a:p>
          <a:p>
            <a:endParaRPr lang="en-US" dirty="0"/>
          </a:p>
          <a:p>
            <a:endParaRPr lang="en-US" dirty="0"/>
          </a:p>
        </p:txBody>
      </p:sp>
      <p:pic>
        <p:nvPicPr>
          <p:cNvPr id="6" name="Audio 5">
            <a:hlinkClick r:id="" action="ppaction://media"/>
            <a:extLst>
              <a:ext uri="{FF2B5EF4-FFF2-40B4-BE49-F238E27FC236}">
                <a16:creationId xmlns:a16="http://schemas.microsoft.com/office/drawing/2014/main" id="{01ACE4D0-FA35-4FF3-BC2A-54C0E95B160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28642754"/>
      </p:ext>
    </p:extLst>
  </p:cSld>
  <p:clrMapOvr>
    <a:masterClrMapping/>
  </p:clrMapOvr>
  <mc:AlternateContent xmlns:mc="http://schemas.openxmlformats.org/markup-compatibility/2006">
    <mc:Choice xmlns:p14="http://schemas.microsoft.com/office/powerpoint/2010/main" Requires="p14">
      <p:transition spd="slow" p14:dur="2000" advTm="170816"/>
    </mc:Choice>
    <mc:Fallback>
      <p:transition spd="slow" advTm="1708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677334" y="2160589"/>
            <a:ext cx="8596668" cy="4219739"/>
          </a:xfrm>
        </p:spPr>
        <p:txBody>
          <a:bodyPr>
            <a:normAutofit/>
          </a:bodyPr>
          <a:lstStyle/>
          <a:p>
            <a:r>
              <a:rPr lang="en-US" dirty="0"/>
              <a:t>A possible strategy for performance evaluation is to combine the internal team ratings tried by Microsoft to combat supervisorial bias, but couple it with higher level managers rating the teams themselves</a:t>
            </a:r>
          </a:p>
          <a:p>
            <a:endParaRPr lang="en-US" dirty="0"/>
          </a:p>
          <a:p>
            <a:r>
              <a:rPr lang="en-US" dirty="0"/>
              <a:t>To assess this approach, three performance evaluation models were created using R to simulate scenarios and optimize performance evaluation accuracy</a:t>
            </a:r>
          </a:p>
          <a:p>
            <a:pPr lvl="1"/>
            <a:r>
              <a:rPr lang="en-US" dirty="0"/>
              <a:t> </a:t>
            </a:r>
            <a:r>
              <a:rPr lang="en-US" sz="1800" dirty="0"/>
              <a:t>The Initial Model with managers giving inflated scores to employees</a:t>
            </a:r>
          </a:p>
          <a:p>
            <a:pPr lvl="1"/>
            <a:r>
              <a:rPr lang="en-US" sz="1800" dirty="0"/>
              <a:t>The Microsoft Model with managers rating employees against their teammates</a:t>
            </a:r>
          </a:p>
          <a:p>
            <a:pPr lvl="1"/>
            <a:r>
              <a:rPr lang="en-US" sz="1800" dirty="0"/>
              <a:t>A new Recursive Model with interteam and intrateam ratings combined to create a composite score</a:t>
            </a:r>
          </a:p>
          <a:p>
            <a:endParaRPr lang="en-US" dirty="0"/>
          </a:p>
        </p:txBody>
      </p:sp>
      <p:pic>
        <p:nvPicPr>
          <p:cNvPr id="6" name="Audio 5">
            <a:hlinkClick r:id="" action="ppaction://media"/>
            <a:extLst>
              <a:ext uri="{FF2B5EF4-FFF2-40B4-BE49-F238E27FC236}">
                <a16:creationId xmlns:a16="http://schemas.microsoft.com/office/drawing/2014/main" id="{A2F989D5-DFD0-4CD0-AFAA-00A95A07E1B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13197372"/>
      </p:ext>
    </p:extLst>
  </p:cSld>
  <p:clrMapOvr>
    <a:masterClrMapping/>
  </p:clrMapOvr>
  <mc:AlternateContent xmlns:mc="http://schemas.openxmlformats.org/markup-compatibility/2006">
    <mc:Choice xmlns:p14="http://schemas.microsoft.com/office/powerpoint/2010/main" Requires="p14">
      <p:transition spd="slow" p14:dur="2000" advTm="33188"/>
    </mc:Choice>
    <mc:Fallback>
      <p:transition spd="slow" advTm="331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6F97B-5BAE-4231-A943-841A862BCB10}"/>
              </a:ext>
            </a:extLst>
          </p:cNvPr>
          <p:cNvSpPr>
            <a:spLocks noGrp="1"/>
          </p:cNvSpPr>
          <p:nvPr>
            <p:ph type="title"/>
          </p:nvPr>
        </p:nvSpPr>
        <p:spPr/>
        <p:txBody>
          <a:bodyPr/>
          <a:lstStyle/>
          <a:p>
            <a:r>
              <a:rPr lang="en-US" dirty="0"/>
              <a:t>Simulations</a:t>
            </a:r>
          </a:p>
        </p:txBody>
      </p:sp>
      <p:sp>
        <p:nvSpPr>
          <p:cNvPr id="3" name="Content Placeholder 2">
            <a:extLst>
              <a:ext uri="{FF2B5EF4-FFF2-40B4-BE49-F238E27FC236}">
                <a16:creationId xmlns:a16="http://schemas.microsoft.com/office/drawing/2014/main" id="{5130BF7E-7870-4BC7-B685-94A0CF00C317}"/>
              </a:ext>
            </a:extLst>
          </p:cNvPr>
          <p:cNvSpPr>
            <a:spLocks noGrp="1"/>
          </p:cNvSpPr>
          <p:nvPr>
            <p:ph idx="1"/>
          </p:nvPr>
        </p:nvSpPr>
        <p:spPr>
          <a:xfrm>
            <a:off x="548024" y="1930400"/>
            <a:ext cx="8596668" cy="4590473"/>
          </a:xfrm>
        </p:spPr>
        <p:txBody>
          <a:bodyPr>
            <a:normAutofit lnSpcReduction="10000"/>
          </a:bodyPr>
          <a:lstStyle/>
          <a:p>
            <a:r>
              <a:rPr lang="en-US" dirty="0"/>
              <a:t>All three models ran 100 times for each simulation over 10 years</a:t>
            </a:r>
          </a:p>
          <a:p>
            <a:pPr marL="0" indent="0">
              <a:buNone/>
            </a:pPr>
            <a:endParaRPr lang="en-US" dirty="0"/>
          </a:p>
          <a:p>
            <a:r>
              <a:rPr lang="en-US" dirty="0"/>
              <a:t>Skew is calculated to show how much and in what direction the results are offset from the ground truth applicability of employees</a:t>
            </a:r>
          </a:p>
          <a:p>
            <a:endParaRPr lang="en-US" dirty="0"/>
          </a:p>
          <a:p>
            <a:r>
              <a:rPr lang="en-US" dirty="0"/>
              <a:t>Root mean squared error (RMSE) is calculated to determine the overall error rate in all directions</a:t>
            </a:r>
          </a:p>
          <a:p>
            <a:endParaRPr lang="en-US" dirty="0"/>
          </a:p>
          <a:p>
            <a:r>
              <a:rPr lang="en-US" dirty="0"/>
              <a:t>The noise level is the variable in the model that determines the perception error and the change in applicability when an employee switches positions</a:t>
            </a:r>
          </a:p>
          <a:p>
            <a:endParaRPr lang="en-US" dirty="0"/>
          </a:p>
          <a:p>
            <a:r>
              <a:rPr lang="en-US" dirty="0"/>
              <a:t>The noise was level was tested at 0.5, 0.25, and 0.1 for various numbers of employees and managers ranging from 200 to 25 and 40 to 10 respectively</a:t>
            </a:r>
          </a:p>
        </p:txBody>
      </p:sp>
      <p:pic>
        <p:nvPicPr>
          <p:cNvPr id="10" name="Audio 9">
            <a:hlinkClick r:id="" action="ppaction://media"/>
            <a:extLst>
              <a:ext uri="{FF2B5EF4-FFF2-40B4-BE49-F238E27FC236}">
                <a16:creationId xmlns:a16="http://schemas.microsoft.com/office/drawing/2014/main" id="{CEC6BB4E-11DF-40D7-B897-26792E90059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12630919"/>
      </p:ext>
    </p:extLst>
  </p:cSld>
  <p:clrMapOvr>
    <a:masterClrMapping/>
  </p:clrMapOvr>
  <mc:AlternateContent xmlns:mc="http://schemas.openxmlformats.org/markup-compatibility/2006">
    <mc:Choice xmlns:p14="http://schemas.microsoft.com/office/powerpoint/2010/main" Requires="p14">
      <p:transition spd="slow" p14:dur="2000" advTm="116099"/>
    </mc:Choice>
    <mc:Fallback>
      <p:transition spd="slow" advTm="116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6F97B-5BAE-4231-A943-841A862BCB10}"/>
              </a:ext>
            </a:extLst>
          </p:cNvPr>
          <p:cNvSpPr>
            <a:spLocks noGrp="1"/>
          </p:cNvSpPr>
          <p:nvPr>
            <p:ph type="title"/>
          </p:nvPr>
        </p:nvSpPr>
        <p:spPr>
          <a:xfrm>
            <a:off x="677334" y="609600"/>
            <a:ext cx="8596668" cy="1320800"/>
          </a:xfrm>
        </p:spPr>
        <p:txBody>
          <a:bodyPr/>
          <a:lstStyle/>
          <a:p>
            <a:r>
              <a:rPr lang="en-US" dirty="0"/>
              <a:t>Results</a:t>
            </a:r>
          </a:p>
        </p:txBody>
      </p:sp>
      <p:pic>
        <p:nvPicPr>
          <p:cNvPr id="10" name="Picture 9">
            <a:extLst>
              <a:ext uri="{FF2B5EF4-FFF2-40B4-BE49-F238E27FC236}">
                <a16:creationId xmlns:a16="http://schemas.microsoft.com/office/drawing/2014/main" id="{C38C8DC9-4F27-4C6E-870B-B0F59D36508C}"/>
              </a:ext>
            </a:extLst>
          </p:cNvPr>
          <p:cNvPicPr>
            <a:picLocks noChangeAspect="1"/>
          </p:cNvPicPr>
          <p:nvPr/>
        </p:nvPicPr>
        <p:blipFill>
          <a:blip r:embed="rId4"/>
          <a:stretch>
            <a:fillRect/>
          </a:stretch>
        </p:blipFill>
        <p:spPr>
          <a:xfrm>
            <a:off x="3220794" y="345459"/>
            <a:ext cx="5845090" cy="6387849"/>
          </a:xfrm>
          <a:prstGeom prst="rect">
            <a:avLst/>
          </a:prstGeom>
        </p:spPr>
      </p:pic>
      <p:pic>
        <p:nvPicPr>
          <p:cNvPr id="11" name="Audio 10">
            <a:hlinkClick r:id="" action="ppaction://media"/>
            <a:extLst>
              <a:ext uri="{FF2B5EF4-FFF2-40B4-BE49-F238E27FC236}">
                <a16:creationId xmlns:a16="http://schemas.microsoft.com/office/drawing/2014/main" id="{B5BDE712-12D7-45EC-9CBB-F41D2DA59B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81730876"/>
      </p:ext>
    </p:extLst>
  </p:cSld>
  <p:clrMapOvr>
    <a:masterClrMapping/>
  </p:clrMapOvr>
  <mc:AlternateContent xmlns:mc="http://schemas.openxmlformats.org/markup-compatibility/2006">
    <mc:Choice xmlns:p14="http://schemas.microsoft.com/office/powerpoint/2010/main" Requires="p14">
      <p:transition spd="slow" p14:dur="2000" advTm="56821"/>
    </mc:Choice>
    <mc:Fallback>
      <p:transition spd="slow" advTm="56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6F97B-5BAE-4231-A943-841A862BCB10}"/>
              </a:ext>
            </a:extLst>
          </p:cNvPr>
          <p:cNvSpPr>
            <a:spLocks noGrp="1"/>
          </p:cNvSpPr>
          <p:nvPr>
            <p:ph type="title"/>
          </p:nvPr>
        </p:nvSpPr>
        <p:spPr>
          <a:xfrm>
            <a:off x="677334" y="609600"/>
            <a:ext cx="8596668" cy="1320800"/>
          </a:xfrm>
        </p:spPr>
        <p:txBody>
          <a:bodyPr/>
          <a:lstStyle/>
          <a:p>
            <a:r>
              <a:rPr lang="en-US" dirty="0"/>
              <a:t>Results</a:t>
            </a:r>
          </a:p>
        </p:txBody>
      </p:sp>
      <p:pic>
        <p:nvPicPr>
          <p:cNvPr id="3" name="Picture 2">
            <a:extLst>
              <a:ext uri="{FF2B5EF4-FFF2-40B4-BE49-F238E27FC236}">
                <a16:creationId xmlns:a16="http://schemas.microsoft.com/office/drawing/2014/main" id="{5E41F0E4-236F-42FF-8084-C7F039D65310}"/>
              </a:ext>
            </a:extLst>
          </p:cNvPr>
          <p:cNvPicPr>
            <a:picLocks noChangeAspect="1"/>
          </p:cNvPicPr>
          <p:nvPr/>
        </p:nvPicPr>
        <p:blipFill>
          <a:blip r:embed="rId2"/>
          <a:stretch>
            <a:fillRect/>
          </a:stretch>
        </p:blipFill>
        <p:spPr>
          <a:xfrm>
            <a:off x="3295350" y="327990"/>
            <a:ext cx="5897521" cy="6530009"/>
          </a:xfrm>
          <a:prstGeom prst="rect">
            <a:avLst/>
          </a:prstGeom>
        </p:spPr>
      </p:pic>
    </p:spTree>
    <p:extLst>
      <p:ext uri="{BB962C8B-B14F-4D97-AF65-F5344CB8AC3E}">
        <p14:creationId xmlns:p14="http://schemas.microsoft.com/office/powerpoint/2010/main" val="1285233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6F97B-5BAE-4231-A943-841A862BCB10}"/>
              </a:ext>
            </a:extLst>
          </p:cNvPr>
          <p:cNvSpPr>
            <a:spLocks noGrp="1"/>
          </p:cNvSpPr>
          <p:nvPr>
            <p:ph type="title"/>
          </p:nvPr>
        </p:nvSpPr>
        <p:spPr>
          <a:xfrm>
            <a:off x="677334" y="609600"/>
            <a:ext cx="8596668" cy="1320800"/>
          </a:xfrm>
        </p:spPr>
        <p:txBody>
          <a:bodyPr/>
          <a:lstStyle/>
          <a:p>
            <a:r>
              <a:rPr lang="en-US" dirty="0"/>
              <a:t>Results</a:t>
            </a:r>
          </a:p>
        </p:txBody>
      </p:sp>
      <p:pic>
        <p:nvPicPr>
          <p:cNvPr id="3" name="Picture 2">
            <a:extLst>
              <a:ext uri="{FF2B5EF4-FFF2-40B4-BE49-F238E27FC236}">
                <a16:creationId xmlns:a16="http://schemas.microsoft.com/office/drawing/2014/main" id="{1C9EF24A-D3C7-4F53-93ED-711AFBA7AFCC}"/>
              </a:ext>
            </a:extLst>
          </p:cNvPr>
          <p:cNvPicPr>
            <a:picLocks noChangeAspect="1"/>
          </p:cNvPicPr>
          <p:nvPr/>
        </p:nvPicPr>
        <p:blipFill>
          <a:blip r:embed="rId2"/>
          <a:stretch>
            <a:fillRect/>
          </a:stretch>
        </p:blipFill>
        <p:spPr>
          <a:xfrm>
            <a:off x="3448878" y="230692"/>
            <a:ext cx="5585628" cy="6517978"/>
          </a:xfrm>
          <a:prstGeom prst="rect">
            <a:avLst/>
          </a:prstGeom>
        </p:spPr>
      </p:pic>
    </p:spTree>
    <p:extLst>
      <p:ext uri="{BB962C8B-B14F-4D97-AF65-F5344CB8AC3E}">
        <p14:creationId xmlns:p14="http://schemas.microsoft.com/office/powerpoint/2010/main" val="40466329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393</TotalTime>
  <Words>603</Words>
  <Application>Microsoft Office PowerPoint</Application>
  <PresentationFormat>Widescreen</PresentationFormat>
  <Paragraphs>58</Paragraphs>
  <Slides>11</Slides>
  <Notes>0</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Times New Roman</vt:lpstr>
      <vt:lpstr>Trebuchet MS</vt:lpstr>
      <vt:lpstr>Wingdings 3</vt:lpstr>
      <vt:lpstr>Facet</vt:lpstr>
      <vt:lpstr>Performance Evaluation Game Evaluating Human Resources Problems with Game Theory  </vt:lpstr>
      <vt:lpstr>Problem</vt:lpstr>
      <vt:lpstr>Problem</vt:lpstr>
      <vt:lpstr>Optimizing the Performance Evaluation Game</vt:lpstr>
      <vt:lpstr>Approach</vt:lpstr>
      <vt:lpstr>Simulations</vt:lpstr>
      <vt:lpstr>Results</vt:lpstr>
      <vt:lpstr>Results</vt:lpstr>
      <vt:lpstr>Results</vt:lpstr>
      <vt:lpstr>Discussion</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Appraisal System For Tech Workers</dc:title>
  <dc:creator>Jared Seifter</dc:creator>
  <cp:lastModifiedBy>Jared Seifter</cp:lastModifiedBy>
  <cp:revision>38</cp:revision>
  <dcterms:created xsi:type="dcterms:W3CDTF">2017-08-11T20:19:08Z</dcterms:created>
  <dcterms:modified xsi:type="dcterms:W3CDTF">2018-05-09T03:44:37Z</dcterms:modified>
</cp:coreProperties>
</file>

<file path=docProps/thumbnail.jpeg>
</file>